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1" r:id="rId4"/>
    <p:sldId id="262" r:id="rId5"/>
    <p:sldId id="324" r:id="rId6"/>
    <p:sldId id="258" r:id="rId7"/>
    <p:sldId id="313" r:id="rId8"/>
    <p:sldId id="314" r:id="rId9"/>
    <p:sldId id="315" r:id="rId10"/>
    <p:sldId id="317" r:id="rId11"/>
    <p:sldId id="316" r:id="rId12"/>
    <p:sldId id="318" r:id="rId13"/>
    <p:sldId id="321" r:id="rId14"/>
    <p:sldId id="319" r:id="rId15"/>
    <p:sldId id="322" r:id="rId16"/>
    <p:sldId id="323" r:id="rId17"/>
    <p:sldId id="326" r:id="rId18"/>
  </p:sldIdLst>
  <p:sldSz cx="12192000" cy="6858000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gnpTKp0GydkYD+bw/e1VeNJcCz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7DE077-8B60-411F-92F3-C3F4E7C3905C}">
  <a:tblStyle styleId="{9F7DE077-8B60-411F-92F3-C3F4E7C3905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63964" autoAdjust="0"/>
  </p:normalViewPr>
  <p:slideViewPr>
    <p:cSldViewPr snapToGrid="0">
      <p:cViewPr varScale="1">
        <p:scale>
          <a:sx n="71" d="100"/>
          <a:sy n="71" d="100"/>
        </p:scale>
        <p:origin x="21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60" Type="http://customschemas.google.com/relationships/presentationmetadata" Target="metadata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3T15:05:52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3192 127,'-6'-2,"2"1,1 1,-1-1,1-1,-1 1,1 0,0-1,0 0,0 0,0 0,0 0,0 0,-1-1,-6-7,-1 1,-1 0,1 0,-2 2,1-1,-1 1,0 1,0 0,-1 1,0 1,0 0,0 1,-7-1,-30-2,-1 1,1 3,-10 3,7-1,-24 0,0 4,0 3,1 4,-36 10,-186 34,137-28,-44 18,-224 57,394-93,0 1,0 2,1 1,0 2,1 1,1 1,-9 9,-192 115,147-90,55-30,1 0,2 2,0 1,1 1,1 2,2 0,1 2,1 1,-6 11,-15 26,3 2,4 1,-8 23,12-21,11-24,1 0,-10 41,28-81,2-1,-1 1,1 0,0 0,0 0,1-1,0 1,1 0,0 0,0 0,0-1,1 1,0 0,1-1,0 0,0 1,0-1,1 0,4 6,12 22,-3 1,0 0,-1 6,-2-7,-8-21,1-1,0 0,1 0,0-1,8 9,14 13,9 6,-3-3,-5-5,1-1,2-1,0-2,2-2,1-1,2-2,0-1,24 8,6-2,2-4,33 7,148 23,-130-30,49 8,107 5,35-19,30-13,-140-3,81-3,-187-3,176-12,-123-1,-2-7,0-6,32-17,-78 21,57-5,-24 6,-69 8,-1-4,0-2,2-4,-39 16,123-41,-78 29,45-23,-109 42,19-8,1-2,-2-1,10-7,-29 16,0 0,0-1,-1 1,0-1,0-1,-1 1,1-1,-2 0,1-1,-1 0,-1 1,3-8,3-13,-2-1,-1 0,-1-1,-1-3,8-46,-6 49,-2 0,-1-1,-2-5,-1 21,-2 0,0 0,-1 0,0 0,-2 0,0 0,-1-2,-52-148,-62-124,111 274,-1 0,-1 1,0 1,-1-1,-1 2,0 0,-10-8,-22-16,-35-24,30 26,-161-130,86 66,94 75,-1 3,0 0,-2 2,0 1,-1 2,0 1,-2 2,1 1,-14-1,-71-11,-43-11,62 9,-1 5,-22 2,-164-6,218 23,1 3,0 3,-13 5,-15 4,46-8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06" tIns="46590" rIns="93206" bIns="46590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06" tIns="46590" rIns="93206" bIns="46590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6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7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cdd79dea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cdd79deae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cdd79dea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cdd79deae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cdd79dea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cdd79deae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5075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cdd79dea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cdd79deae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929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5"/>
          <p:cNvSpPr/>
          <p:nvPr/>
        </p:nvSpPr>
        <p:spPr>
          <a:xfrm>
            <a:off x="0" y="-29474"/>
            <a:ext cx="12192000" cy="427507"/>
          </a:xfrm>
          <a:prstGeom prst="rect">
            <a:avLst/>
          </a:prstGeom>
          <a:gradFill>
            <a:gsLst>
              <a:gs pos="0">
                <a:schemeClr val="accent5"/>
              </a:gs>
              <a:gs pos="7000">
                <a:schemeClr val="accent5"/>
              </a:gs>
              <a:gs pos="51000">
                <a:srgbClr val="244174"/>
              </a:gs>
              <a:gs pos="86000">
                <a:srgbClr val="1F3864"/>
              </a:gs>
              <a:gs pos="100000">
                <a:srgbClr val="1F3864"/>
              </a:gs>
            </a:gsLst>
            <a:lin ang="5400000" scaled="0"/>
          </a:gradFill>
          <a:ln w="12700" cap="flat" cmpd="sng">
            <a:solidFill>
              <a:srgbClr val="42719B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94827" y="5678993"/>
            <a:ext cx="1175657" cy="11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5"/>
          <p:cNvSpPr/>
          <p:nvPr/>
        </p:nvSpPr>
        <p:spPr>
          <a:xfrm>
            <a:off x="0" y="451824"/>
            <a:ext cx="12192000" cy="172122"/>
          </a:xfrm>
          <a:prstGeom prst="rect">
            <a:avLst/>
          </a:prstGeom>
          <a:gradFill>
            <a:gsLst>
              <a:gs pos="0">
                <a:schemeClr val="accent5"/>
              </a:gs>
              <a:gs pos="7000">
                <a:schemeClr val="accent5"/>
              </a:gs>
              <a:gs pos="51000">
                <a:srgbClr val="244174"/>
              </a:gs>
              <a:gs pos="86000">
                <a:srgbClr val="1F3864"/>
              </a:gs>
              <a:gs pos="100000">
                <a:srgbClr val="1F3864"/>
              </a:gs>
            </a:gsLst>
            <a:lin ang="5400000" scaled="0"/>
          </a:gradFill>
          <a:ln w="12700" cap="flat" cmpd="sng">
            <a:solidFill>
              <a:srgbClr val="42719B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6"/>
          <p:cNvSpPr/>
          <p:nvPr/>
        </p:nvSpPr>
        <p:spPr>
          <a:xfrm>
            <a:off x="0" y="-29474"/>
            <a:ext cx="12192000" cy="427507"/>
          </a:xfrm>
          <a:prstGeom prst="rect">
            <a:avLst/>
          </a:prstGeom>
          <a:gradFill>
            <a:gsLst>
              <a:gs pos="0">
                <a:schemeClr val="accent5"/>
              </a:gs>
              <a:gs pos="7000">
                <a:schemeClr val="accent5"/>
              </a:gs>
              <a:gs pos="51000">
                <a:srgbClr val="244174"/>
              </a:gs>
              <a:gs pos="86000">
                <a:srgbClr val="1F3864"/>
              </a:gs>
              <a:gs pos="100000">
                <a:srgbClr val="1F3864"/>
              </a:gs>
            </a:gsLst>
            <a:lin ang="5400000" scaled="0"/>
          </a:gradFill>
          <a:ln w="12700" cap="flat" cmpd="sng">
            <a:solidFill>
              <a:srgbClr val="42719B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94827" y="5678993"/>
            <a:ext cx="1175657" cy="11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6"/>
          <p:cNvSpPr/>
          <p:nvPr/>
        </p:nvSpPr>
        <p:spPr>
          <a:xfrm>
            <a:off x="0" y="451824"/>
            <a:ext cx="12192000" cy="172122"/>
          </a:xfrm>
          <a:prstGeom prst="rect">
            <a:avLst/>
          </a:prstGeom>
          <a:gradFill>
            <a:gsLst>
              <a:gs pos="0">
                <a:schemeClr val="accent5"/>
              </a:gs>
              <a:gs pos="7000">
                <a:schemeClr val="accent5"/>
              </a:gs>
              <a:gs pos="51000">
                <a:srgbClr val="244174"/>
              </a:gs>
              <a:gs pos="86000">
                <a:srgbClr val="1F3864"/>
              </a:gs>
              <a:gs pos="100000">
                <a:srgbClr val="1F3864"/>
              </a:gs>
            </a:gsLst>
            <a:lin ang="5400000" scaled="0"/>
          </a:gradFill>
          <a:ln w="12700" cap="flat" cmpd="sng">
            <a:solidFill>
              <a:srgbClr val="42719B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7"/>
          <p:cNvSpPr/>
          <p:nvPr/>
        </p:nvSpPr>
        <p:spPr>
          <a:xfrm>
            <a:off x="0" y="-29474"/>
            <a:ext cx="12192000" cy="427507"/>
          </a:xfrm>
          <a:prstGeom prst="rect">
            <a:avLst/>
          </a:prstGeom>
          <a:gradFill>
            <a:gsLst>
              <a:gs pos="0">
                <a:schemeClr val="accent5"/>
              </a:gs>
              <a:gs pos="7000">
                <a:schemeClr val="accent5"/>
              </a:gs>
              <a:gs pos="51000">
                <a:srgbClr val="244174"/>
              </a:gs>
              <a:gs pos="86000">
                <a:srgbClr val="1F3864"/>
              </a:gs>
              <a:gs pos="100000">
                <a:srgbClr val="1F3864"/>
              </a:gs>
            </a:gsLst>
            <a:lin ang="5400000" scaled="0"/>
          </a:gradFill>
          <a:ln w="12700" cap="flat" cmpd="sng">
            <a:solidFill>
              <a:srgbClr val="42719B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94827" y="5678993"/>
            <a:ext cx="1175657" cy="11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7"/>
          <p:cNvSpPr/>
          <p:nvPr/>
        </p:nvSpPr>
        <p:spPr>
          <a:xfrm>
            <a:off x="0" y="451824"/>
            <a:ext cx="12192000" cy="172122"/>
          </a:xfrm>
          <a:prstGeom prst="rect">
            <a:avLst/>
          </a:prstGeom>
          <a:gradFill>
            <a:gsLst>
              <a:gs pos="0">
                <a:schemeClr val="accent5"/>
              </a:gs>
              <a:gs pos="7000">
                <a:schemeClr val="accent5"/>
              </a:gs>
              <a:gs pos="51000">
                <a:srgbClr val="244174"/>
              </a:gs>
              <a:gs pos="86000">
                <a:srgbClr val="1F3864"/>
              </a:gs>
              <a:gs pos="100000">
                <a:srgbClr val="1F3864"/>
              </a:gs>
            </a:gsLst>
            <a:lin ang="5400000" scaled="0"/>
          </a:gradFill>
          <a:ln w="12700" cap="flat" cmpd="sng">
            <a:solidFill>
              <a:srgbClr val="42719B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48"/>
          <p:cNvSpPr/>
          <p:nvPr/>
        </p:nvSpPr>
        <p:spPr>
          <a:xfrm>
            <a:off x="0" y="-29474"/>
            <a:ext cx="12192000" cy="427507"/>
          </a:xfrm>
          <a:prstGeom prst="rect">
            <a:avLst/>
          </a:prstGeom>
          <a:gradFill>
            <a:gsLst>
              <a:gs pos="0">
                <a:schemeClr val="accent5"/>
              </a:gs>
              <a:gs pos="7000">
                <a:schemeClr val="accent5"/>
              </a:gs>
              <a:gs pos="51000">
                <a:srgbClr val="244174"/>
              </a:gs>
              <a:gs pos="86000">
                <a:srgbClr val="1F3864"/>
              </a:gs>
              <a:gs pos="100000">
                <a:srgbClr val="1F3864"/>
              </a:gs>
            </a:gsLst>
            <a:lin ang="5400000" scaled="0"/>
          </a:gradFill>
          <a:ln w="12700" cap="flat" cmpd="sng">
            <a:solidFill>
              <a:srgbClr val="42719B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94827" y="5678993"/>
            <a:ext cx="1175657" cy="11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8"/>
          <p:cNvSpPr/>
          <p:nvPr/>
        </p:nvSpPr>
        <p:spPr>
          <a:xfrm>
            <a:off x="0" y="451824"/>
            <a:ext cx="12192000" cy="172122"/>
          </a:xfrm>
          <a:prstGeom prst="rect">
            <a:avLst/>
          </a:prstGeom>
          <a:gradFill>
            <a:gsLst>
              <a:gs pos="0">
                <a:schemeClr val="accent5"/>
              </a:gs>
              <a:gs pos="7000">
                <a:schemeClr val="accent5"/>
              </a:gs>
              <a:gs pos="51000">
                <a:srgbClr val="244174"/>
              </a:gs>
              <a:gs pos="86000">
                <a:srgbClr val="1F3864"/>
              </a:gs>
              <a:gs pos="100000">
                <a:srgbClr val="1F3864"/>
              </a:gs>
            </a:gsLst>
            <a:lin ang="5400000" scaled="0"/>
          </a:gradFill>
          <a:ln w="12700" cap="flat" cmpd="sng">
            <a:solidFill>
              <a:srgbClr val="42719B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4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4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49"/>
          <p:cNvSpPr/>
          <p:nvPr/>
        </p:nvSpPr>
        <p:spPr>
          <a:xfrm>
            <a:off x="0" y="-29474"/>
            <a:ext cx="12192000" cy="427507"/>
          </a:xfrm>
          <a:prstGeom prst="rect">
            <a:avLst/>
          </a:prstGeom>
          <a:gradFill>
            <a:gsLst>
              <a:gs pos="0">
                <a:schemeClr val="accent5"/>
              </a:gs>
              <a:gs pos="7000">
                <a:schemeClr val="accent5"/>
              </a:gs>
              <a:gs pos="51000">
                <a:srgbClr val="244174"/>
              </a:gs>
              <a:gs pos="86000">
                <a:srgbClr val="1F3864"/>
              </a:gs>
              <a:gs pos="100000">
                <a:srgbClr val="1F3864"/>
              </a:gs>
            </a:gsLst>
            <a:lin ang="5400000" scaled="0"/>
          </a:gradFill>
          <a:ln w="12700" cap="flat" cmpd="sng">
            <a:solidFill>
              <a:srgbClr val="42719B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Google Shape;43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94827" y="5678993"/>
            <a:ext cx="1175657" cy="11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49"/>
          <p:cNvSpPr/>
          <p:nvPr/>
        </p:nvSpPr>
        <p:spPr>
          <a:xfrm>
            <a:off x="0" y="451824"/>
            <a:ext cx="12192000" cy="172122"/>
          </a:xfrm>
          <a:prstGeom prst="rect">
            <a:avLst/>
          </a:prstGeom>
          <a:gradFill>
            <a:gsLst>
              <a:gs pos="0">
                <a:schemeClr val="accent5"/>
              </a:gs>
              <a:gs pos="7000">
                <a:schemeClr val="accent5"/>
              </a:gs>
              <a:gs pos="51000">
                <a:srgbClr val="244174"/>
              </a:gs>
              <a:gs pos="86000">
                <a:srgbClr val="1F3864"/>
              </a:gs>
              <a:gs pos="100000">
                <a:srgbClr val="1F3864"/>
              </a:gs>
            </a:gsLst>
            <a:lin ang="5400000" scaled="0"/>
          </a:gradFill>
          <a:ln w="12700" cap="flat" cmpd="sng">
            <a:solidFill>
              <a:srgbClr val="42719B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50"/>
          <p:cNvSpPr/>
          <p:nvPr/>
        </p:nvSpPr>
        <p:spPr>
          <a:xfrm>
            <a:off x="0" y="-29474"/>
            <a:ext cx="12192000" cy="427507"/>
          </a:xfrm>
          <a:prstGeom prst="rect">
            <a:avLst/>
          </a:prstGeom>
          <a:gradFill>
            <a:gsLst>
              <a:gs pos="0">
                <a:schemeClr val="accent5"/>
              </a:gs>
              <a:gs pos="7000">
                <a:schemeClr val="accent5"/>
              </a:gs>
              <a:gs pos="51000">
                <a:srgbClr val="244174"/>
              </a:gs>
              <a:gs pos="86000">
                <a:srgbClr val="1F3864"/>
              </a:gs>
              <a:gs pos="100000">
                <a:srgbClr val="1F3864"/>
              </a:gs>
            </a:gsLst>
            <a:lin ang="5400000" scaled="0"/>
          </a:gradFill>
          <a:ln w="12700" cap="flat" cmpd="sng">
            <a:solidFill>
              <a:srgbClr val="42719B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94827" y="5678993"/>
            <a:ext cx="1175657" cy="11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0"/>
          <p:cNvSpPr/>
          <p:nvPr/>
        </p:nvSpPr>
        <p:spPr>
          <a:xfrm>
            <a:off x="0" y="451824"/>
            <a:ext cx="12192000" cy="172122"/>
          </a:xfrm>
          <a:prstGeom prst="rect">
            <a:avLst/>
          </a:prstGeom>
          <a:gradFill>
            <a:gsLst>
              <a:gs pos="0">
                <a:schemeClr val="accent5"/>
              </a:gs>
              <a:gs pos="7000">
                <a:schemeClr val="accent5"/>
              </a:gs>
              <a:gs pos="51000">
                <a:srgbClr val="244174"/>
              </a:gs>
              <a:gs pos="86000">
                <a:srgbClr val="1F3864"/>
              </a:gs>
              <a:gs pos="100000">
                <a:srgbClr val="1F3864"/>
              </a:gs>
            </a:gsLst>
            <a:lin ang="5400000" scaled="0"/>
          </a:gradFill>
          <a:ln w="12700" cap="flat" cmpd="sng">
            <a:solidFill>
              <a:srgbClr val="42719B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1"/>
          <p:cNvSpPr/>
          <p:nvPr/>
        </p:nvSpPr>
        <p:spPr>
          <a:xfrm>
            <a:off x="0" y="-29474"/>
            <a:ext cx="12192000" cy="427507"/>
          </a:xfrm>
          <a:prstGeom prst="rect">
            <a:avLst/>
          </a:prstGeom>
          <a:gradFill>
            <a:gsLst>
              <a:gs pos="0">
                <a:schemeClr val="accent5"/>
              </a:gs>
              <a:gs pos="7000">
                <a:schemeClr val="accent5"/>
              </a:gs>
              <a:gs pos="51000">
                <a:srgbClr val="244174"/>
              </a:gs>
              <a:gs pos="86000">
                <a:srgbClr val="1F3864"/>
              </a:gs>
              <a:gs pos="100000">
                <a:srgbClr val="1F3864"/>
              </a:gs>
            </a:gsLst>
            <a:lin ang="5400000" scaled="0"/>
          </a:gradFill>
          <a:ln w="12700" cap="flat" cmpd="sng">
            <a:solidFill>
              <a:srgbClr val="42719B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94827" y="5678993"/>
            <a:ext cx="1175657" cy="11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1"/>
          <p:cNvSpPr/>
          <p:nvPr/>
        </p:nvSpPr>
        <p:spPr>
          <a:xfrm>
            <a:off x="0" y="451824"/>
            <a:ext cx="12192000" cy="172122"/>
          </a:xfrm>
          <a:prstGeom prst="rect">
            <a:avLst/>
          </a:prstGeom>
          <a:gradFill>
            <a:gsLst>
              <a:gs pos="0">
                <a:schemeClr val="accent5"/>
              </a:gs>
              <a:gs pos="7000">
                <a:schemeClr val="accent5"/>
              </a:gs>
              <a:gs pos="51000">
                <a:srgbClr val="244174"/>
              </a:gs>
              <a:gs pos="86000">
                <a:srgbClr val="1F3864"/>
              </a:gs>
              <a:gs pos="100000">
                <a:srgbClr val="1F3864"/>
              </a:gs>
            </a:gsLst>
            <a:lin ang="5400000" scaled="0"/>
          </a:gradFill>
          <a:ln w="12700" cap="flat" cmpd="sng">
            <a:solidFill>
              <a:srgbClr val="42719B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5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5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52"/>
          <p:cNvSpPr/>
          <p:nvPr/>
        </p:nvSpPr>
        <p:spPr>
          <a:xfrm>
            <a:off x="0" y="-29474"/>
            <a:ext cx="12192000" cy="427507"/>
          </a:xfrm>
          <a:prstGeom prst="rect">
            <a:avLst/>
          </a:prstGeom>
          <a:gradFill>
            <a:gsLst>
              <a:gs pos="0">
                <a:schemeClr val="accent5"/>
              </a:gs>
              <a:gs pos="7000">
                <a:schemeClr val="accent5"/>
              </a:gs>
              <a:gs pos="51000">
                <a:srgbClr val="244174"/>
              </a:gs>
              <a:gs pos="86000">
                <a:srgbClr val="1F3864"/>
              </a:gs>
              <a:gs pos="100000">
                <a:srgbClr val="1F3864"/>
              </a:gs>
            </a:gsLst>
            <a:lin ang="5400000" scaled="0"/>
          </a:gradFill>
          <a:ln w="12700" cap="flat" cmpd="sng">
            <a:solidFill>
              <a:srgbClr val="42719B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94827" y="5678993"/>
            <a:ext cx="1175657" cy="11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52"/>
          <p:cNvSpPr/>
          <p:nvPr/>
        </p:nvSpPr>
        <p:spPr>
          <a:xfrm>
            <a:off x="0" y="451824"/>
            <a:ext cx="12192000" cy="172122"/>
          </a:xfrm>
          <a:prstGeom prst="rect">
            <a:avLst/>
          </a:prstGeom>
          <a:gradFill>
            <a:gsLst>
              <a:gs pos="0">
                <a:schemeClr val="accent5"/>
              </a:gs>
              <a:gs pos="7000">
                <a:schemeClr val="accent5"/>
              </a:gs>
              <a:gs pos="51000">
                <a:srgbClr val="244174"/>
              </a:gs>
              <a:gs pos="86000">
                <a:srgbClr val="1F3864"/>
              </a:gs>
              <a:gs pos="100000">
                <a:srgbClr val="1F3864"/>
              </a:gs>
            </a:gsLst>
            <a:lin ang="5400000" scaled="0"/>
          </a:gradFill>
          <a:ln w="12700" cap="flat" cmpd="sng">
            <a:solidFill>
              <a:srgbClr val="42719B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register.gotowebinar.com/recording/viewRecording/3689242348032044812/832229553069867522/liana.young@austinisd.org?registrantKey=8805799916766692619&amp;type=ATTENDEEEMAILRECORDINGLIN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>
            <a:spLocks noGrp="1"/>
          </p:cNvSpPr>
          <p:nvPr>
            <p:ph type="ctrTitle"/>
          </p:nvPr>
        </p:nvSpPr>
        <p:spPr>
          <a:xfrm>
            <a:off x="1168400" y="685800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US" sz="1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Istation</a:t>
            </a:r>
            <a:endParaRPr sz="12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1"/>
          <p:cNvPicPr preferRelativeResize="0"/>
          <p:nvPr/>
        </p:nvPicPr>
        <p:blipFill rotWithShape="1">
          <a:blip r:embed="rId3">
            <a:alphaModFix/>
          </a:blip>
          <a:srcRect l="26171" t="15580" r="24528" b="9763"/>
          <a:stretch/>
        </p:blipFill>
        <p:spPr>
          <a:xfrm>
            <a:off x="4824567" y="2767300"/>
            <a:ext cx="2743200" cy="264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" b="1" dirty="0"/>
              <a:t>Resources</a:t>
            </a:r>
            <a:endParaRPr b="1" dirty="0"/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xmlns="" id="{E6F8C1F1-E580-41DC-9D45-0C8CBBA15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4;p20">
            <a:extLst>
              <a:ext uri="{FF2B5EF4-FFF2-40B4-BE49-F238E27FC236}">
                <a16:creationId xmlns:a16="http://schemas.microsoft.com/office/drawing/2014/main" xmlns="" id="{43C5057B-DCED-45C7-B87B-EAA94E55A8E7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580104" y="692150"/>
            <a:ext cx="9834816" cy="6097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5636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9;p21">
            <a:extLst>
              <a:ext uri="{FF2B5EF4-FFF2-40B4-BE49-F238E27FC236}">
                <a16:creationId xmlns:a16="http://schemas.microsoft.com/office/drawing/2014/main" xmlns="" id="{0DAF332F-40DA-48CB-BB7D-221DD846D53E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17418" y="692150"/>
            <a:ext cx="10203873" cy="6097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2619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-US" b="1" dirty="0"/>
              <a:t>Accessing Student Reports</a:t>
            </a:r>
            <a:endParaRPr b="1" dirty="0"/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xmlns="" id="{E6F8C1F1-E580-41DC-9D45-0C8CBBA15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0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11;p23">
            <a:extLst>
              <a:ext uri="{FF2B5EF4-FFF2-40B4-BE49-F238E27FC236}">
                <a16:creationId xmlns:a16="http://schemas.microsoft.com/office/drawing/2014/main" xmlns="" id="{EB88B8E9-F143-47D0-B4A5-C1B783FEECEE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20650" y="891208"/>
            <a:ext cx="10753725" cy="5699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8346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16;p24">
            <a:extLst>
              <a:ext uri="{FF2B5EF4-FFF2-40B4-BE49-F238E27FC236}">
                <a16:creationId xmlns:a16="http://schemas.microsoft.com/office/drawing/2014/main" xmlns="" id="{BC992C81-B8F3-4A15-8F0C-F2F5CE7060FE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930031" y="692150"/>
            <a:ext cx="9134962" cy="6097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761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21;p25">
            <a:extLst>
              <a:ext uri="{FF2B5EF4-FFF2-40B4-BE49-F238E27FC236}">
                <a16:creationId xmlns:a16="http://schemas.microsoft.com/office/drawing/2014/main" xmlns="" id="{BA93869A-CF2E-4C9D-8288-827708C57CD3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930031" y="692150"/>
            <a:ext cx="9134962" cy="6097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5475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1279647"/>
          </a:xfr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-US" b="1" dirty="0" err="1"/>
              <a:t>Istation</a:t>
            </a:r>
            <a:r>
              <a:rPr lang="en-US" b="1" dirty="0"/>
              <a:t> Webinar for Parent</a:t>
            </a:r>
            <a:endParaRPr b="1" dirty="0"/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xmlns="" id="{E6F8C1F1-E580-41DC-9D45-0C8CBBA15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868" y="3118522"/>
            <a:ext cx="10515600" cy="1500187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https://register.gotowebinar.com/recording/viewRecording/3689242348032044812/832229553069867522/liana.young@austinisd.org?registrantKey=8805799916766692619&amp;type=ATTENDEEEMAILRECORDINGLINK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39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 b="1"/>
              <a:t>What is Istation?</a:t>
            </a:r>
            <a:endParaRPr sz="6000" b="1"/>
          </a:p>
        </p:txBody>
      </p:sp>
      <p:sp>
        <p:nvSpPr>
          <p:cNvPr id="94" name="Google Shape;94;p5"/>
          <p:cNvSpPr txBox="1">
            <a:spLocks noGrp="1"/>
          </p:cNvSpPr>
          <p:nvPr>
            <p:ph type="body" idx="1"/>
          </p:nvPr>
        </p:nvSpPr>
        <p:spPr>
          <a:xfrm>
            <a:off x="230100" y="1403350"/>
            <a:ext cx="11022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Istation Reading provides computer-based assessment and instruction in reading and writing for PreK-12 students. Students complete game-based lessons and activities led by animated characters while the program generates reports on their progress for teachers, parents and administrators. </a:t>
            </a:r>
            <a:endParaRPr sz="2000" b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Istation (Imagination Station) Reading offers a suite of research-based assessment and instructional tools for targeted instruction and intervention that include:</a:t>
            </a:r>
            <a:endParaRPr sz="2000" b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985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rebuchet MS"/>
              <a:buChar char="●"/>
            </a:pPr>
            <a:r>
              <a:rPr lang="en-US" sz="20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ISIP ER (Early Reading) and AR (Advanced Reading) - a game-like adaptive reading assessment</a:t>
            </a:r>
            <a:endParaRPr sz="2000" b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985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rebuchet MS"/>
              <a:buChar char="●"/>
            </a:pPr>
            <a:r>
              <a:rPr lang="en-US" sz="20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Istation Reading - Reading curriculum for grades K-8</a:t>
            </a:r>
            <a:endParaRPr sz="2000" b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985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rebuchet MS"/>
              <a:buChar char="●"/>
            </a:pPr>
            <a:r>
              <a:rPr lang="en-US" sz="20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Istation Reading en Español - Spanish reading curriculum for bilingual and dual immersion programs in grades K-3</a:t>
            </a:r>
            <a:endParaRPr sz="2000" b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Istation Reading curriculum offers 400+ hours of instruction and correlates with Texas State Standards.</a:t>
            </a:r>
            <a:endParaRPr sz="2000" b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0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>
            <a:spLocks noGrp="1"/>
          </p:cNvSpPr>
          <p:nvPr>
            <p:ph type="title"/>
          </p:nvPr>
        </p:nvSpPr>
        <p:spPr>
          <a:xfrm>
            <a:off x="838200" y="5340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 b="1">
                <a:latin typeface="Trebuchet MS"/>
                <a:ea typeface="Trebuchet MS"/>
                <a:cs typeface="Trebuchet MS"/>
                <a:sym typeface="Trebuchet MS"/>
              </a:rPr>
              <a:t>What is ISIP?</a:t>
            </a:r>
            <a:endParaRPr sz="60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1"/>
          </p:nvPr>
        </p:nvSpPr>
        <p:spPr>
          <a:xfrm>
            <a:off x="415900" y="1690825"/>
            <a:ext cx="10515600" cy="46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rebuchet MS"/>
              <a:buChar char="●"/>
            </a:pPr>
            <a:r>
              <a:rPr lang="en-US" sz="22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Istation begins with the game-like ISIP (Istation Indicators of Progress) assessment that determines each student’s reading and level and adjusts in length and difficulty in real-time based on student performance. </a:t>
            </a:r>
            <a:endParaRPr sz="2200" b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rebuchet MS"/>
              <a:buChar char="●"/>
            </a:pPr>
            <a:r>
              <a:rPr lang="en-US" sz="22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program uses assessment data to generate an individualized learning path for reading instruction. Early Readers (grades PreK-3) take the ISIP ER with activities like matching pictures to audio and selecting synonyms from a short list of words. </a:t>
            </a:r>
            <a:endParaRPr sz="2200" b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rebuchet MS"/>
              <a:buChar char="●"/>
            </a:pPr>
            <a:r>
              <a:rPr lang="en-US" sz="22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For advanced readers, activities include choosing a synonym based on context or identifying appropriate words to complete a paragraph of text.</a:t>
            </a:r>
            <a:endParaRPr sz="2200" b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rebuchet MS"/>
              <a:buChar char="●"/>
            </a:pPr>
            <a:r>
              <a:rPr lang="en-US" sz="22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ISIP AR for advanced readers (grades 4-8) incorporates a space exploration theme throughout the assessment.</a:t>
            </a:r>
            <a:endParaRPr sz="2200" b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0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>
            <a:spLocks noGrp="1"/>
          </p:cNvSpPr>
          <p:nvPr>
            <p:ph type="title"/>
          </p:nvPr>
        </p:nvSpPr>
        <p:spPr>
          <a:xfrm>
            <a:off x="609600" y="898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US" sz="59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Team</a:t>
            </a:r>
            <a:r>
              <a:rPr lang="en-US" sz="59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</a:t>
            </a:r>
            <a:endParaRPr sz="59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7"/>
          <p:cNvSpPr txBox="1">
            <a:spLocks noGrp="1"/>
          </p:cNvSpPr>
          <p:nvPr>
            <p:ph type="body" idx="1"/>
          </p:nvPr>
        </p:nvSpPr>
        <p:spPr>
          <a:xfrm>
            <a:off x="416825" y="2040875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48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Parents</a:t>
            </a:r>
            <a:endParaRPr sz="1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37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3700" b="1" dirty="0"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7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www.istation.com</a:t>
            </a:r>
            <a:endParaRPr sz="1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37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7"/>
          <p:cNvSpPr txBox="1">
            <a:spLocks noGrp="1"/>
          </p:cNvSpPr>
          <p:nvPr>
            <p:ph type="body" idx="4294967295"/>
          </p:nvPr>
        </p:nvSpPr>
        <p:spPr>
          <a:xfrm>
            <a:off x="6106000" y="20831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48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Students: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APP can be downloaded from www.istation.com</a:t>
            </a:r>
            <a:endParaRPr sz="1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7"/>
          <p:cNvPicPr preferRelativeResize="0"/>
          <p:nvPr/>
        </p:nvPicPr>
        <p:blipFill rotWithShape="1">
          <a:blip r:embed="rId3">
            <a:alphaModFix/>
          </a:blip>
          <a:srcRect l="26173" t="15580" r="24526" b="9763"/>
          <a:stretch/>
        </p:blipFill>
        <p:spPr>
          <a:xfrm>
            <a:off x="7907023" y="4267118"/>
            <a:ext cx="1950486" cy="190341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7"/>
          <p:cNvSpPr/>
          <p:nvPr/>
        </p:nvSpPr>
        <p:spPr>
          <a:xfrm>
            <a:off x="2786225" y="3184356"/>
            <a:ext cx="645900" cy="4893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8475400" y="3583804"/>
            <a:ext cx="645900" cy="4893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2E800B-93AA-496B-8B08-FC47B5A98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134"/>
            <a:ext cx="10515600" cy="1325563"/>
          </a:xfrm>
        </p:spPr>
        <p:txBody>
          <a:bodyPr/>
          <a:lstStyle/>
          <a:p>
            <a:pPr algn="ctr"/>
            <a:r>
              <a:rPr lang="en-US" sz="4000" dirty="0"/>
              <a:t>Downloading Student APP from </a:t>
            </a:r>
            <a:r>
              <a:rPr lang="en-US" sz="4000" b="1" dirty="0"/>
              <a:t>www.istation.com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2F109F-34E9-4F62-8D28-1F8286A3E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414" y="2179228"/>
            <a:ext cx="9618144" cy="124977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8F5E9B-E2A5-4252-B8D6-FF8249C75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9228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xmlns="" id="{57691E9B-CC81-4650-A553-0139E69F54E3}"/>
                  </a:ext>
                </a:extLst>
              </p14:cNvPr>
              <p14:cNvContentPartPr/>
              <p14:nvPr/>
            </p14:nvContentPartPr>
            <p14:xfrm>
              <a:off x="8441780" y="2674839"/>
              <a:ext cx="1849320" cy="881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7691E9B-CC81-4650-A553-0139E69F54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32780" y="2665839"/>
                <a:ext cx="1866960" cy="89928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Arrow: Up 14">
            <a:extLst>
              <a:ext uri="{FF2B5EF4-FFF2-40B4-BE49-F238E27FC236}">
                <a16:creationId xmlns:a16="http://schemas.microsoft.com/office/drawing/2014/main" xmlns="" id="{7D5621C9-65EB-4DD5-822C-8F1EDD44BDC3}"/>
              </a:ext>
            </a:extLst>
          </p:cNvPr>
          <p:cNvSpPr/>
          <p:nvPr/>
        </p:nvSpPr>
        <p:spPr>
          <a:xfrm>
            <a:off x="8927719" y="3691416"/>
            <a:ext cx="1002008" cy="1746668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56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ctrTitle"/>
          </p:nvPr>
        </p:nvSpPr>
        <p:spPr>
          <a:xfrm>
            <a:off x="415611" y="799417"/>
            <a:ext cx="11360800" cy="67348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/>
              <a:t>Parents: www.istation.com</a:t>
            </a:r>
            <a:endParaRPr dirty="0"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18141"/>
            <a:ext cx="12192000" cy="5142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2;p16">
            <a:extLst>
              <a:ext uri="{FF2B5EF4-FFF2-40B4-BE49-F238E27FC236}">
                <a16:creationId xmlns:a16="http://schemas.microsoft.com/office/drawing/2014/main" xmlns="" id="{3255E9CC-C620-462C-BA2F-C537BD498932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20650" y="837437"/>
            <a:ext cx="10753725" cy="5807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1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1DB3983-347A-447E-92FF-8A2050036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r>
              <a:rPr lang="en-US" dirty="0"/>
              <a:t>Parents: </a:t>
            </a:r>
            <a:br>
              <a:rPr lang="en-US" dirty="0"/>
            </a:br>
            <a:r>
              <a:rPr lang="en-US" dirty="0"/>
              <a:t>What you will need</a:t>
            </a:r>
          </a:p>
        </p:txBody>
      </p:sp>
      <p:pic>
        <p:nvPicPr>
          <p:cNvPr id="5" name="Google Shape;77;p17">
            <a:extLst>
              <a:ext uri="{FF2B5EF4-FFF2-40B4-BE49-F238E27FC236}">
                <a16:creationId xmlns:a16="http://schemas.microsoft.com/office/drawing/2014/main" xmlns="" id="{6C04D0DE-01E9-441A-9EA9-B3176D98FB72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481945" y="1156855"/>
            <a:ext cx="7488382" cy="458585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40D8473B-748C-447C-B3DF-3367633D1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000" dirty="0"/>
              <a:t>Student ID#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000" dirty="0"/>
              <a:t>Student Password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If you do not have this information, please contact your student’s teacher at: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0602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84;p18">
            <a:extLst>
              <a:ext uri="{FF2B5EF4-FFF2-40B4-BE49-F238E27FC236}">
                <a16:creationId xmlns:a16="http://schemas.microsoft.com/office/drawing/2014/main" xmlns="" id="{C181E700-9AB6-4E5F-9946-0310634AC42A}"/>
              </a:ext>
            </a:extLst>
          </p:cNvPr>
          <p:cNvPicPr preferRelativeResize="0"/>
          <p:nvPr/>
        </p:nvPicPr>
        <p:blipFill rotWithShape="1">
          <a:blip r:embed="rId2"/>
          <a:srcRect t="26" b="5437"/>
          <a:stretch/>
        </p:blipFill>
        <p:spPr>
          <a:xfrm>
            <a:off x="120650" y="716485"/>
            <a:ext cx="10753725" cy="6048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4044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Macintosh PowerPoint</Application>
  <PresentationFormat>Widescreen</PresentationFormat>
  <Paragraphs>31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Wingdings</vt:lpstr>
      <vt:lpstr>Office Theme</vt:lpstr>
      <vt:lpstr>Istation</vt:lpstr>
      <vt:lpstr>What is Istation?</vt:lpstr>
      <vt:lpstr>What is ISIP?</vt:lpstr>
      <vt:lpstr>The Team </vt:lpstr>
      <vt:lpstr>Downloading Student APP from www.istation.com</vt:lpstr>
      <vt:lpstr>Parents: www.istation.com</vt:lpstr>
      <vt:lpstr>PowerPoint Presentation</vt:lpstr>
      <vt:lpstr>Parents:  What you will need</vt:lpstr>
      <vt:lpstr>PowerPoint Presentation</vt:lpstr>
      <vt:lpstr>Resources</vt:lpstr>
      <vt:lpstr>PowerPoint Presentation</vt:lpstr>
      <vt:lpstr>PowerPoint Presentation</vt:lpstr>
      <vt:lpstr>Accessing Student Reports</vt:lpstr>
      <vt:lpstr>PowerPoint Presentation</vt:lpstr>
      <vt:lpstr>PowerPoint Presentation</vt:lpstr>
      <vt:lpstr>PowerPoint Presentation</vt:lpstr>
      <vt:lpstr>Istation Webinar for Parent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Istation</dc:title>
  <dc:creator>Jenna Williams</dc:creator>
  <cp:lastModifiedBy>Elizabeth Rose</cp:lastModifiedBy>
  <cp:revision>4</cp:revision>
  <dcterms:created xsi:type="dcterms:W3CDTF">2020-04-03T14:58:03Z</dcterms:created>
  <dcterms:modified xsi:type="dcterms:W3CDTF">2020-04-09T05:12:28Z</dcterms:modified>
</cp:coreProperties>
</file>